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312" r:id="rId2"/>
  </p:sldIdLst>
  <p:sldSz cx="7556500" cy="10693400"/>
  <p:notesSz cx="6797675" cy="9928225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64B8E"/>
    <a:srgbClr val="FBFCFD"/>
    <a:srgbClr val="FFFFFF"/>
    <a:srgbClr val="323C72"/>
    <a:srgbClr val="E63C33"/>
    <a:srgbClr val="0DA8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1925" y="4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tx1"/>
                </a:solidFill>
                <a:latin typeface="Proxima Nova Black"/>
                <a:cs typeface="Proxima Nova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300" b="0" i="0">
                <a:solidFill>
                  <a:schemeClr val="tx1"/>
                </a:solidFill>
                <a:latin typeface="Mercury Text G2"/>
                <a:cs typeface="Mercury Text G2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tx1"/>
                </a:solidFill>
                <a:latin typeface="Proxima Nova Black"/>
                <a:cs typeface="Proxima Nova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926293" y="2948818"/>
            <a:ext cx="2684779" cy="68389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150" b="0" i="0">
                <a:solidFill>
                  <a:schemeClr val="tx1"/>
                </a:solidFill>
                <a:latin typeface="Mercury Text G2"/>
                <a:cs typeface="Mercury Text G2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11/24/2025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tx1"/>
                </a:solidFill>
                <a:latin typeface="Proxima Nova Black"/>
                <a:cs typeface="Proxima Nova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11/24/2025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11/24/2025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7560309" cy="10692130"/>
          </a:xfrm>
          <a:custGeom>
            <a:avLst/>
            <a:gdLst/>
            <a:ahLst/>
            <a:cxnLst/>
            <a:rect l="l" t="t" r="r" b="b"/>
            <a:pathLst>
              <a:path w="7560309" h="10692130">
                <a:moveTo>
                  <a:pt x="7560005" y="0"/>
                </a:moveTo>
                <a:lnTo>
                  <a:pt x="0" y="0"/>
                </a:lnTo>
                <a:lnTo>
                  <a:pt x="0" y="10692003"/>
                </a:lnTo>
                <a:lnTo>
                  <a:pt x="7560005" y="10692003"/>
                </a:lnTo>
                <a:lnTo>
                  <a:pt x="7560005" y="0"/>
                </a:lnTo>
                <a:close/>
              </a:path>
            </a:pathLst>
          </a:custGeom>
          <a:solidFill>
            <a:srgbClr val="FFFEF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26293" y="2383567"/>
            <a:ext cx="5710262" cy="3911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tx1"/>
                </a:solidFill>
                <a:latin typeface="Proxima Nova Black"/>
                <a:cs typeface="Proxima Nova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05009" y="3622659"/>
            <a:ext cx="5752830" cy="2263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300" b="0" i="0">
                <a:solidFill>
                  <a:schemeClr val="tx1"/>
                </a:solidFill>
                <a:latin typeface="Mercury Text G2"/>
                <a:cs typeface="Mercury Text G2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object 9">
            <a:extLst>
              <a:ext uri="{FF2B5EF4-FFF2-40B4-BE49-F238E27FC236}">
                <a16:creationId xmlns:a16="http://schemas.microsoft.com/office/drawing/2014/main" id="{1E6D8B1F-83C5-46C8-AA1E-A406BE5A3536}"/>
              </a:ext>
            </a:extLst>
          </p:cNvPr>
          <p:cNvSpPr txBox="1">
            <a:spLocks/>
          </p:cNvSpPr>
          <p:nvPr/>
        </p:nvSpPr>
        <p:spPr>
          <a:xfrm>
            <a:off x="311150" y="2914883"/>
            <a:ext cx="6934200" cy="746101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4000" b="1" i="1">
                <a:solidFill>
                  <a:srgbClr val="0067A6"/>
                </a:solidFill>
                <a:latin typeface="Makimango"/>
                <a:ea typeface="+mj-ea"/>
                <a:cs typeface="Makimango"/>
              </a:defRPr>
            </a:lvl1pPr>
          </a:lstStyle>
          <a:p>
            <a:pPr marL="12700" algn="ctr">
              <a:spcBef>
                <a:spcPts val="100"/>
              </a:spcBef>
            </a:pPr>
            <a:endParaRPr lang="sv-SE" sz="1300" b="0" i="0" kern="0" spc="55" dirty="0">
              <a:solidFill>
                <a:srgbClr val="064B8E"/>
              </a:solidFill>
              <a:latin typeface="Gotham" panose="02000504050000020004" pitchFamily="2" charset="0"/>
            </a:endParaRPr>
          </a:p>
          <a:p>
            <a:pPr marL="12700" algn="ctr">
              <a:spcBef>
                <a:spcPts val="100"/>
              </a:spcBef>
            </a:pPr>
            <a:r>
              <a:rPr lang="sv-SE" sz="3200" i="0" kern="0" spc="55" dirty="0">
                <a:solidFill>
                  <a:srgbClr val="064B8E"/>
                </a:solidFill>
                <a:latin typeface="Gotham" panose="02000504050000020004"/>
              </a:rPr>
              <a:t>Gillar du att åka skridskor? </a:t>
            </a:r>
          </a:p>
          <a:p>
            <a:pPr marL="12700" algn="ctr">
              <a:spcBef>
                <a:spcPts val="100"/>
              </a:spcBef>
            </a:pPr>
            <a:endParaRPr lang="sv-SE" sz="800" b="0" i="0" kern="0" spc="55" dirty="0">
              <a:solidFill>
                <a:srgbClr val="064B8E"/>
              </a:solidFill>
              <a:latin typeface="Gotham" panose="02000504050000020004"/>
            </a:endParaRPr>
          </a:p>
          <a:p>
            <a:pPr marL="12700" algn="ctr">
              <a:spcBef>
                <a:spcPts val="100"/>
              </a:spcBef>
            </a:pPr>
            <a:r>
              <a:rPr lang="sv-SE" sz="2400" b="0" i="0" kern="0" spc="55" dirty="0">
                <a:solidFill>
                  <a:srgbClr val="064B8E"/>
                </a:solidFill>
                <a:latin typeface="Gotham" panose="02000504050000020004"/>
              </a:rPr>
              <a:t>Då tycker vi att du ska börja träna</a:t>
            </a:r>
          </a:p>
          <a:p>
            <a:pPr marL="12700" algn="ctr">
              <a:spcBef>
                <a:spcPts val="100"/>
              </a:spcBef>
            </a:pPr>
            <a:r>
              <a:rPr lang="sv-SE" sz="2400" b="0" i="0" kern="0" spc="55" dirty="0">
                <a:solidFill>
                  <a:srgbClr val="064B8E"/>
                </a:solidFill>
                <a:latin typeface="Gotham" panose="02000504050000020004"/>
              </a:rPr>
              <a:t>med oss i SK Höjden </a:t>
            </a:r>
            <a:r>
              <a:rPr lang="sv-SE" sz="2400" b="0" i="0" spc="55" dirty="0">
                <a:solidFill>
                  <a:srgbClr val="064B8E"/>
                </a:solidFill>
                <a:latin typeface="Gotham" panose="02000504050000020004"/>
              </a:rPr>
              <a:t>i</a:t>
            </a:r>
            <a:r>
              <a:rPr lang="sv-SE" sz="2400" b="0" i="0" kern="0" spc="55" dirty="0">
                <a:solidFill>
                  <a:srgbClr val="064B8E"/>
                </a:solidFill>
                <a:latin typeface="Gotham" panose="02000504050000020004"/>
              </a:rPr>
              <a:t> Ruddalens ishall! </a:t>
            </a:r>
          </a:p>
          <a:p>
            <a:pPr algn="ctr"/>
            <a:endParaRPr lang="sv-SE" sz="1800" b="0" i="0" spc="55" dirty="0">
              <a:solidFill>
                <a:srgbClr val="064B8E"/>
              </a:solidFill>
              <a:latin typeface="Gotham" panose="02000504050000020004"/>
            </a:endParaRPr>
          </a:p>
          <a:p>
            <a:pPr algn="ctr"/>
            <a:r>
              <a:rPr lang="sv-SE" sz="1700" i="0" spc="55" dirty="0">
                <a:solidFill>
                  <a:srgbClr val="064B8E"/>
                </a:solidFill>
                <a:latin typeface="Gotham" panose="02000504050000020004"/>
              </a:rPr>
              <a:t>Tjejer födda 2014-2016 (F10/F11)</a:t>
            </a:r>
          </a:p>
          <a:p>
            <a:pPr algn="ctr"/>
            <a:r>
              <a:rPr lang="sv-SE" sz="1700" b="0" i="0" spc="55" dirty="0">
                <a:solidFill>
                  <a:srgbClr val="064B8E"/>
                </a:solidFill>
                <a:latin typeface="Gotham" panose="02000504050000020004"/>
              </a:rPr>
              <a:t>Måndagar 17.00-18.05</a:t>
            </a:r>
          </a:p>
          <a:p>
            <a:pPr algn="ctr"/>
            <a:r>
              <a:rPr lang="sv-SE" sz="1700" b="0" i="0" spc="55" dirty="0">
                <a:solidFill>
                  <a:srgbClr val="064B8E"/>
                </a:solidFill>
                <a:latin typeface="Gotham" panose="02000504050000020004"/>
              </a:rPr>
              <a:t>Torsdagar kl.18.10-19.15</a:t>
            </a:r>
          </a:p>
          <a:p>
            <a:pPr algn="ctr"/>
            <a:endParaRPr lang="sv-SE" sz="1700" b="0" i="0" spc="55" dirty="0">
              <a:solidFill>
                <a:srgbClr val="064B8E"/>
              </a:solidFill>
              <a:latin typeface="Gotham" panose="02000504050000020004"/>
            </a:endParaRPr>
          </a:p>
          <a:p>
            <a:pPr algn="ctr"/>
            <a:r>
              <a:rPr lang="sv-SE" sz="1700" i="0" spc="55" dirty="0">
                <a:solidFill>
                  <a:srgbClr val="064B8E"/>
                </a:solidFill>
                <a:latin typeface="Gotham" panose="02000504050000020004"/>
              </a:rPr>
              <a:t>Killar födda 2016-2017 (U9/U10)</a:t>
            </a:r>
          </a:p>
          <a:p>
            <a:pPr algn="ctr"/>
            <a:r>
              <a:rPr lang="sv-SE" sz="1700" b="0" i="0" spc="55" dirty="0">
                <a:solidFill>
                  <a:srgbClr val="064B8E"/>
                </a:solidFill>
                <a:latin typeface="Gotham" panose="02000504050000020004"/>
              </a:rPr>
              <a:t>Måndagar 17.00-18.05</a:t>
            </a:r>
          </a:p>
          <a:p>
            <a:pPr algn="ctr"/>
            <a:r>
              <a:rPr lang="sv-SE" sz="1700" b="0" i="0" spc="55" dirty="0">
                <a:solidFill>
                  <a:srgbClr val="064B8E"/>
                </a:solidFill>
                <a:latin typeface="Gotham" panose="02000504050000020004"/>
              </a:rPr>
              <a:t>Onsdagar 18.10-19.15</a:t>
            </a:r>
          </a:p>
          <a:p>
            <a:pPr algn="ctr"/>
            <a:r>
              <a:rPr lang="sv-SE" sz="1700" b="0" i="0" spc="55" dirty="0">
                <a:solidFill>
                  <a:srgbClr val="064B8E"/>
                </a:solidFill>
                <a:latin typeface="Gotham" panose="02000504050000020004"/>
              </a:rPr>
              <a:t>För 2017 även på lördagar kl.9.30-10.30 med Skridskokul</a:t>
            </a:r>
          </a:p>
          <a:p>
            <a:pPr algn="ctr"/>
            <a:endParaRPr lang="sv-SE" sz="1700" i="0" spc="55" dirty="0">
              <a:solidFill>
                <a:srgbClr val="064B8E"/>
              </a:solidFill>
              <a:latin typeface="Gotham" panose="02000504050000020004"/>
            </a:endParaRPr>
          </a:p>
          <a:p>
            <a:pPr algn="ctr"/>
            <a:r>
              <a:rPr lang="sv-SE" sz="1700" i="0" spc="55" dirty="0">
                <a:solidFill>
                  <a:srgbClr val="064B8E"/>
                </a:solidFill>
                <a:latin typeface="Gotham" panose="02000504050000020004"/>
              </a:rPr>
              <a:t>Tjejer födda 2017-2018 (F8/F9)</a:t>
            </a:r>
          </a:p>
          <a:p>
            <a:pPr algn="ctr"/>
            <a:r>
              <a:rPr lang="sv-SE" sz="1700" b="0" i="0" spc="55" dirty="0">
                <a:solidFill>
                  <a:srgbClr val="064B8E"/>
                </a:solidFill>
                <a:latin typeface="Gotham" panose="02000504050000020004"/>
              </a:rPr>
              <a:t>Torsdagar kl.18.10-19.15</a:t>
            </a:r>
          </a:p>
          <a:p>
            <a:pPr algn="ctr"/>
            <a:r>
              <a:rPr lang="sv-SE" sz="1700" b="0" i="0" spc="55" dirty="0">
                <a:solidFill>
                  <a:srgbClr val="064B8E"/>
                </a:solidFill>
                <a:latin typeface="Gotham" panose="02000504050000020004"/>
              </a:rPr>
              <a:t>Lördagar kl.9.30-10.30 med Skridskokul</a:t>
            </a:r>
          </a:p>
          <a:p>
            <a:pPr algn="ctr"/>
            <a:endParaRPr lang="sv-SE" sz="1700" b="0" i="0" spc="55" dirty="0">
              <a:solidFill>
                <a:srgbClr val="064B8E"/>
              </a:solidFill>
              <a:latin typeface="Gotham" panose="02000504050000020004"/>
            </a:endParaRPr>
          </a:p>
          <a:p>
            <a:pPr algn="ctr"/>
            <a:r>
              <a:rPr lang="sv-SE" sz="1700" i="0" spc="55" dirty="0">
                <a:solidFill>
                  <a:srgbClr val="064B8E"/>
                </a:solidFill>
                <a:latin typeface="Gotham" panose="02000504050000020004"/>
              </a:rPr>
              <a:t>Killar födda 2018 (U8)</a:t>
            </a:r>
          </a:p>
          <a:p>
            <a:pPr algn="ctr"/>
            <a:r>
              <a:rPr lang="sv-SE" sz="1700" b="0" i="0" spc="55" dirty="0">
                <a:solidFill>
                  <a:srgbClr val="064B8E"/>
                </a:solidFill>
                <a:latin typeface="Gotham" panose="02000504050000020004"/>
              </a:rPr>
              <a:t>Torsdagar kl.18.10-19.15</a:t>
            </a:r>
          </a:p>
          <a:p>
            <a:pPr algn="ctr"/>
            <a:r>
              <a:rPr lang="sv-SE" sz="1700" b="0" i="0" spc="55" dirty="0">
                <a:solidFill>
                  <a:srgbClr val="064B8E"/>
                </a:solidFill>
                <a:latin typeface="Gotham" panose="02000504050000020004"/>
              </a:rPr>
              <a:t>Lördagar kl.9.30-10.30 med Skridskokul</a:t>
            </a:r>
          </a:p>
          <a:p>
            <a:pPr marL="12700" algn="ctr">
              <a:spcBef>
                <a:spcPts val="100"/>
              </a:spcBef>
            </a:pPr>
            <a:endParaRPr lang="sv-SE" sz="1800" b="0" i="0" spc="55" dirty="0">
              <a:solidFill>
                <a:srgbClr val="064B8E"/>
              </a:solidFill>
              <a:latin typeface="Gotham" panose="02000504050000020004"/>
            </a:endParaRPr>
          </a:p>
          <a:p>
            <a:pPr marL="12700" algn="ctr">
              <a:spcBef>
                <a:spcPts val="100"/>
              </a:spcBef>
            </a:pPr>
            <a:r>
              <a:rPr lang="sv-SE" sz="1800" b="0" i="0" spc="55" dirty="0">
                <a:solidFill>
                  <a:srgbClr val="064B8E"/>
                </a:solidFill>
                <a:latin typeface="Gotham" panose="02000504050000020004"/>
              </a:rPr>
              <a:t>S</a:t>
            </a:r>
            <a:r>
              <a:rPr lang="sv-SE" sz="1800" b="0" i="0" kern="0" dirty="0">
                <a:effectLst/>
                <a:latin typeface="Gotham" panose="02000504050000020004"/>
                <a:ea typeface="Aptos" panose="020B0004020202020204" pitchFamily="34" charset="0"/>
              </a:rPr>
              <a:t>kridskor och hjälm finns att låna gratis i receptionen på Ruddalen </a:t>
            </a:r>
          </a:p>
          <a:p>
            <a:pPr marL="12700" algn="ctr">
              <a:spcBef>
                <a:spcPts val="100"/>
              </a:spcBef>
            </a:pPr>
            <a:r>
              <a:rPr lang="sv-SE" sz="1800" b="0" i="0" kern="0" dirty="0">
                <a:effectLst/>
                <a:latin typeface="Gotham" panose="02000504050000020004"/>
                <a:ea typeface="Aptos" panose="020B0004020202020204" pitchFamily="34" charset="0"/>
              </a:rPr>
              <a:t>för alla barn som är med på träning.</a:t>
            </a:r>
            <a:r>
              <a:rPr lang="sv-SE" sz="1800" b="0" i="0" spc="55" dirty="0">
                <a:solidFill>
                  <a:srgbClr val="064B8E"/>
                </a:solidFill>
                <a:latin typeface="Gotham" panose="02000504050000020004"/>
              </a:rPr>
              <a:t> </a:t>
            </a:r>
          </a:p>
          <a:p>
            <a:pPr marL="12700" algn="ctr">
              <a:spcBef>
                <a:spcPts val="100"/>
              </a:spcBef>
            </a:pPr>
            <a:r>
              <a:rPr lang="sv-SE" sz="1800" b="0" i="0" spc="55" dirty="0">
                <a:solidFill>
                  <a:srgbClr val="064B8E"/>
                </a:solidFill>
                <a:latin typeface="Gotham" panose="02000504050000020004"/>
              </a:rPr>
              <a:t>För frågor och för hänvisning till lag för äldre barn kontakta medlem@skhojden.se. Välkomna! </a:t>
            </a:r>
            <a:endParaRPr lang="sv-SE" sz="2400" b="0" i="0" kern="0" spc="55" dirty="0">
              <a:solidFill>
                <a:srgbClr val="064B8E"/>
              </a:solidFill>
              <a:latin typeface="Gotham" panose="02000504050000020004"/>
            </a:endParaRPr>
          </a:p>
        </p:txBody>
      </p:sp>
      <p:pic>
        <p:nvPicPr>
          <p:cNvPr id="10" name="Bildobjekt 9">
            <a:extLst>
              <a:ext uri="{FF2B5EF4-FFF2-40B4-BE49-F238E27FC236}">
                <a16:creationId xmlns:a16="http://schemas.microsoft.com/office/drawing/2014/main" id="{35F8D6EF-12C3-4F87-5862-27CD8552C19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6250" y="1384300"/>
            <a:ext cx="1524000" cy="1524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C794B81-5C1F-7A53-D8B5-FFE60E9B3078}"/>
              </a:ext>
            </a:extLst>
          </p:cNvPr>
          <p:cNvSpPr txBox="1"/>
          <p:nvPr/>
        </p:nvSpPr>
        <p:spPr>
          <a:xfrm>
            <a:off x="494230" y="469900"/>
            <a:ext cx="63246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600" b="0" i="0" spc="55" dirty="0">
                <a:solidFill>
                  <a:srgbClr val="064B8E"/>
                </a:solidFill>
                <a:latin typeface="Gotham" panose="02000504050000020004" pitchFamily="2" charset="0"/>
              </a:rPr>
              <a:t>SK </a:t>
            </a:r>
            <a:r>
              <a:rPr lang="sv-SE" sz="1600" i="0" spc="55" dirty="0">
                <a:solidFill>
                  <a:srgbClr val="064B8E"/>
                </a:solidFill>
                <a:latin typeface="Gotham" panose="02000504050000020004" pitchFamily="2" charset="0"/>
              </a:rPr>
              <a:t>Höjden </a:t>
            </a:r>
            <a:r>
              <a:rPr lang="sv-SE" sz="1600" b="0" i="0" spc="55" dirty="0">
                <a:solidFill>
                  <a:srgbClr val="064B8E"/>
                </a:solidFill>
                <a:latin typeface="Gotham" panose="02000504050000020004" pitchFamily="2" charset="0"/>
              </a:rPr>
              <a:t>finns för att erbjuda utbildning i skridskoåkning och lagidrotten bandy till alla så att de håller sig friska, blir goda medmänniskor och får ett meningsfullt socialt liv. 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444190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2485</TotalTime>
  <Words>163</Words>
  <Application>Microsoft Office PowerPoint</Application>
  <PresentationFormat>Custom</PresentationFormat>
  <Paragraphs>27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Gotham</vt:lpstr>
      <vt:lpstr>Mercury Text G2</vt:lpstr>
      <vt:lpstr>Proxima Nova Black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Riktlinjer för barn- och ungdomsidrott</dc:title>
  <dc:creator>Thomas Gehöör (RF-SISU Västra Götaland)</dc:creator>
  <cp:lastModifiedBy>Maria Krebs</cp:lastModifiedBy>
  <cp:revision>21</cp:revision>
  <cp:lastPrinted>2025-11-14T15:18:35Z</cp:lastPrinted>
  <dcterms:created xsi:type="dcterms:W3CDTF">2022-05-23T13:02:57Z</dcterms:created>
  <dcterms:modified xsi:type="dcterms:W3CDTF">2025-11-24T21:43:58Z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2022-03-23T00:00:00Z</vt:filetime>
  </property>
  <property fmtid="{D5CDD505-2E9C-101B-9397-08002B2CF9AE}" pid="3" name="Creator">
    <vt:lpwstr>Adobe InDesign 17.0 (Macintosh)</vt:lpwstr>
  </property>
  <property fmtid="{D5CDD505-2E9C-101B-9397-08002B2CF9AE}" pid="4" name="LastSaved">
    <vt:filetime>2022-05-23T00:00:00Z</vt:filetime>
  </property>
</Properties>
</file>